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9"/>
  </p:handoutMasterIdLst>
  <p:sldIdLst>
    <p:sldId id="381" r:id="rId4"/>
    <p:sldId id="561" r:id="rId5"/>
    <p:sldId id="747" r:id="rId6"/>
    <p:sldId id="1034" r:id="rId8"/>
    <p:sldId id="1017" r:id="rId9"/>
    <p:sldId id="1062" r:id="rId10"/>
    <p:sldId id="1065" r:id="rId11"/>
    <p:sldId id="1063" r:id="rId12"/>
    <p:sldId id="1092" r:id="rId13"/>
    <p:sldId id="1064" r:id="rId14"/>
    <p:sldId id="1070" r:id="rId15"/>
    <p:sldId id="1069" r:id="rId16"/>
    <p:sldId id="1094" r:id="rId17"/>
    <p:sldId id="1093" r:id="rId18"/>
    <p:sldId id="1066" r:id="rId19"/>
    <p:sldId id="1067" r:id="rId20"/>
    <p:sldId id="1068" r:id="rId21"/>
    <p:sldId id="1071" r:id="rId22"/>
    <p:sldId id="1072" r:id="rId23"/>
    <p:sldId id="1073" r:id="rId24"/>
    <p:sldId id="1074" r:id="rId25"/>
    <p:sldId id="1075" r:id="rId26"/>
    <p:sldId id="1076" r:id="rId27"/>
    <p:sldId id="1077" r:id="rId28"/>
    <p:sldId id="749" r:id="rId29"/>
    <p:sldId id="750" r:id="rId30"/>
    <p:sldId id="751" r:id="rId31"/>
    <p:sldId id="752" r:id="rId32"/>
    <p:sldId id="753" r:id="rId33"/>
    <p:sldId id="754" r:id="rId34"/>
    <p:sldId id="759" r:id="rId35"/>
    <p:sldId id="1059" r:id="rId36"/>
    <p:sldId id="757" r:id="rId37"/>
    <p:sldId id="758" r:id="rId38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14"/>
        <p:guide pos="38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89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38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40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6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68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3" Type="http://schemas.openxmlformats.org/officeDocument/2006/relationships/image" Target="../media/image7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691005"/>
            <a:ext cx="7915275" cy="13214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 灵动的锦鲤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  <a:p>
            <a:pPr algn="ctr">
              <a:lnSpc>
                <a:spcPct val="160000"/>
              </a:lnSpc>
            </a:pPr>
            <a:endParaRPr lang="zh-CN" altLang="en-US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86058" y="338836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鱼的重心和长度计算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%B)QLDVH41[H25P~O3[J)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70" y="1082675"/>
            <a:ext cx="4326890" cy="501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三角函数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C]D)T)S7`P6X{U$3RTB%U@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0" y="1371600"/>
            <a:ext cx="2938145" cy="2590800"/>
          </a:xfrm>
          <a:prstGeom prst="rect">
            <a:avLst/>
          </a:prstGeom>
        </p:spPr>
      </p:pic>
      <p:pic>
        <p:nvPicPr>
          <p:cNvPr id="3" name="图片 2" descr="6$MNE}89]H4GB8M5(3ZF$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570" y="1371600"/>
            <a:ext cx="3157855" cy="2590800"/>
          </a:xfrm>
          <a:prstGeom prst="rect">
            <a:avLst/>
          </a:prstGeom>
        </p:spPr>
      </p:pic>
      <p:pic>
        <p:nvPicPr>
          <p:cNvPr id="4" name="图片 3" descr="F2[JO)WJ0YD7GU23AESG6Q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570" y="3978910"/>
            <a:ext cx="1476375" cy="419100"/>
          </a:xfrm>
          <a:prstGeom prst="rect">
            <a:avLst/>
          </a:prstGeom>
        </p:spPr>
      </p:pic>
      <p:pic>
        <p:nvPicPr>
          <p:cNvPr id="5" name="图片 4" descr="07{((1086$76Z13)9$LKL(U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570" y="4414520"/>
            <a:ext cx="1495425" cy="466725"/>
          </a:xfrm>
          <a:prstGeom prst="rect">
            <a:avLst/>
          </a:prstGeom>
        </p:spPr>
      </p:pic>
      <p:pic>
        <p:nvPicPr>
          <p:cNvPr id="6" name="图片 5" descr="{`030I[T]I@BBV%DB2@Z}P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680" y="3970655"/>
            <a:ext cx="1457325" cy="457200"/>
          </a:xfrm>
          <a:prstGeom prst="rect">
            <a:avLst/>
          </a:prstGeom>
        </p:spPr>
      </p:pic>
      <p:pic>
        <p:nvPicPr>
          <p:cNvPr id="7" name="图片 6" descr="32BU_$A)A{~5{~H5D7R_OV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680" y="4436110"/>
            <a:ext cx="1457325" cy="47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贝塞尔曲线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932815"/>
            <a:ext cx="4848225" cy="1304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2033905"/>
            <a:ext cx="3429000" cy="1428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765" y="1475740"/>
            <a:ext cx="4019550" cy="219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65" y="2033905"/>
            <a:ext cx="3896360" cy="16236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" y="3778885"/>
            <a:ext cx="5314950" cy="219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525" y="4230370"/>
            <a:ext cx="4060190" cy="169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贝塞尔曲线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4" name="文本框 53"/>
          <p:cNvSpPr txBox="1"/>
          <p:nvPr>
            <p:custDataLst>
              <p:tags r:id="rId3"/>
            </p:custDataLst>
          </p:nvPr>
        </p:nvSpPr>
        <p:spPr>
          <a:xfrm>
            <a:off x="401955" y="1397000"/>
            <a:ext cx="11388725" cy="28676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二阶贝赛尔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public void quadTo(float x1, float y1, float x2, float y2)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public void rQuadTo(float dx1, float dy1, float dx2, float dy2)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三阶贝赛尔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public void cubicTo(float x1, float y1, float x2, float y2,float x3, float y3)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public void rCubicTo(float x1, float y1, float x2, float y2,float x3, float y3)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向量夹角公式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3[M2W]Z~]9[ZS)ZB@[(V~_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" y="1194435"/>
            <a:ext cx="6115050" cy="2476500"/>
          </a:xfrm>
          <a:prstGeom prst="rect">
            <a:avLst/>
          </a:prstGeom>
        </p:spPr>
      </p:pic>
      <p:pic>
        <p:nvPicPr>
          <p:cNvPr id="3" name="图片 2" descr="N9WN4STL1]9C$0{$J3AC[9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132580"/>
            <a:ext cx="7705725" cy="1514475"/>
          </a:xfrm>
          <a:prstGeom prst="rect">
            <a:avLst/>
          </a:prstGeom>
        </p:spPr>
      </p:pic>
      <p:pic>
        <p:nvPicPr>
          <p:cNvPr id="4" name="图片 3" descr="1G50[0P%D7JG_B$9HQYC~8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195" y="1363980"/>
            <a:ext cx="6421120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第一节身体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Q3V_$@6{QS9C(`8$D1A95$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795" y="1452245"/>
            <a:ext cx="6581775" cy="3952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鱼鳍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5%NWJGG)2}1CB]R5%B_6I_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925" y="1437005"/>
            <a:ext cx="6191250" cy="4314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鱼身的位移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6H64}WN~RA`5CLJ~UR7KI]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480" y="1276350"/>
            <a:ext cx="6124575" cy="430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47955"/>
            <a:ext cx="12244070" cy="7895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392150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080404" y="404852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3747892" y="3312397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en-US" altLang="zh-CN" sz="2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 defTabSz="1219200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PA_组合 73"/>
          <p:cNvGrpSpPr/>
          <p:nvPr>
            <p:custDataLst>
              <p:tags r:id="rId4"/>
            </p:custDataLst>
          </p:nvPr>
        </p:nvGrpSpPr>
        <p:grpSpPr>
          <a:xfrm>
            <a:off x="6414053" y="3318534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PA_矩形 60"/>
          <p:cNvSpPr/>
          <p:nvPr>
            <p:custDataLst>
              <p:tags r:id="rId5"/>
            </p:custDataLst>
          </p:nvPr>
        </p:nvSpPr>
        <p:spPr>
          <a:xfrm>
            <a:off x="3747892" y="4032449"/>
            <a:ext cx="2441676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锦鲤的绘制原理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锦鲤的运动原理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6"/>
            </p:custDataLst>
          </p:nvPr>
        </p:nvSpPr>
        <p:spPr>
          <a:xfrm>
            <a:off x="6914218" y="344592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方案落地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7"/>
            </p:custDataLst>
          </p:nvPr>
        </p:nvSpPr>
        <p:spPr>
          <a:xfrm>
            <a:off x="3765367" y="3463972"/>
            <a:ext cx="192672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/>
            <a:r>
              <a:rPr lang="zh-CN" altLang="en-US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锦鲤原理分析</a:t>
            </a:r>
            <a:endParaRPr lang="zh-CN" altLang="en-US" sz="1600" b="1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PA_组合 1"/>
          <p:cNvGrpSpPr/>
          <p:nvPr>
            <p:custDataLst>
              <p:tags r:id="rId8"/>
            </p:custDataLst>
          </p:nvPr>
        </p:nvGrpSpPr>
        <p:grpSpPr>
          <a:xfrm>
            <a:off x="933086" y="3364118"/>
            <a:ext cx="2016723" cy="2527653"/>
            <a:chOff x="522514" y="3027330"/>
            <a:chExt cx="1512542" cy="1440160"/>
          </a:xfrm>
        </p:grpSpPr>
        <p:sp>
          <p:nvSpPr>
            <p:cNvPr id="23" name="矩形 22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PA_矩形 65"/>
          <p:cNvSpPr/>
          <p:nvPr>
            <p:custDataLst>
              <p:tags r:id="rId9"/>
            </p:custDataLst>
          </p:nvPr>
        </p:nvSpPr>
        <p:spPr>
          <a:xfrm>
            <a:off x="1040037" y="3490433"/>
            <a:ext cx="18218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/>
            <a:r>
              <a:rPr lang="zh-CN" altLang="en-US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自定义</a:t>
            </a:r>
            <a:r>
              <a:rPr lang="en-US" altLang="zh-CN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Drawable</a:t>
            </a:r>
            <a:endParaRPr lang="en-US" altLang="zh-CN" sz="1600" b="1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Freeform 41"/>
          <p:cNvSpPr>
            <a:spLocks noEditPoints="1"/>
          </p:cNvSpPr>
          <p:nvPr/>
        </p:nvSpPr>
        <p:spPr bwMode="auto">
          <a:xfrm>
            <a:off x="1717650" y="2745660"/>
            <a:ext cx="357188" cy="488950"/>
          </a:xfrm>
          <a:custGeom>
            <a:avLst/>
            <a:gdLst>
              <a:gd name="T0" fmla="*/ 7 w 163"/>
              <a:gd name="T1" fmla="*/ 223 h 223"/>
              <a:gd name="T2" fmla="*/ 32 w 163"/>
              <a:gd name="T3" fmla="*/ 223 h 223"/>
              <a:gd name="T4" fmla="*/ 39 w 163"/>
              <a:gd name="T5" fmla="*/ 216 h 223"/>
              <a:gd name="T6" fmla="*/ 39 w 163"/>
              <a:gd name="T7" fmla="*/ 196 h 223"/>
              <a:gd name="T8" fmla="*/ 124 w 163"/>
              <a:gd name="T9" fmla="*/ 196 h 223"/>
              <a:gd name="T10" fmla="*/ 124 w 163"/>
              <a:gd name="T11" fmla="*/ 216 h 223"/>
              <a:gd name="T12" fmla="*/ 131 w 163"/>
              <a:gd name="T13" fmla="*/ 223 h 223"/>
              <a:gd name="T14" fmla="*/ 156 w 163"/>
              <a:gd name="T15" fmla="*/ 223 h 223"/>
              <a:gd name="T16" fmla="*/ 163 w 163"/>
              <a:gd name="T17" fmla="*/ 216 h 223"/>
              <a:gd name="T18" fmla="*/ 163 w 163"/>
              <a:gd name="T19" fmla="*/ 196 h 223"/>
              <a:gd name="T20" fmla="*/ 163 w 163"/>
              <a:gd name="T21" fmla="*/ 182 h 223"/>
              <a:gd name="T22" fmla="*/ 163 w 163"/>
              <a:gd name="T23" fmla="*/ 0 h 223"/>
              <a:gd name="T24" fmla="*/ 0 w 163"/>
              <a:gd name="T25" fmla="*/ 0 h 223"/>
              <a:gd name="T26" fmla="*/ 0 w 163"/>
              <a:gd name="T27" fmla="*/ 182 h 223"/>
              <a:gd name="T28" fmla="*/ 0 w 163"/>
              <a:gd name="T29" fmla="*/ 196 h 223"/>
              <a:gd name="T30" fmla="*/ 0 w 163"/>
              <a:gd name="T31" fmla="*/ 216 h 223"/>
              <a:gd name="T32" fmla="*/ 7 w 163"/>
              <a:gd name="T33" fmla="*/ 223 h 223"/>
              <a:gd name="T34" fmla="*/ 148 w 163"/>
              <a:gd name="T35" fmla="*/ 175 h 223"/>
              <a:gd name="T36" fmla="*/ 116 w 163"/>
              <a:gd name="T37" fmla="*/ 175 h 223"/>
              <a:gd name="T38" fmla="*/ 116 w 163"/>
              <a:gd name="T39" fmla="*/ 158 h 223"/>
              <a:gd name="T40" fmla="*/ 148 w 163"/>
              <a:gd name="T41" fmla="*/ 158 h 223"/>
              <a:gd name="T42" fmla="*/ 148 w 163"/>
              <a:gd name="T43" fmla="*/ 175 h 223"/>
              <a:gd name="T44" fmla="*/ 148 w 163"/>
              <a:gd name="T45" fmla="*/ 141 h 223"/>
              <a:gd name="T46" fmla="*/ 88 w 163"/>
              <a:gd name="T47" fmla="*/ 141 h 223"/>
              <a:gd name="T48" fmla="*/ 88 w 163"/>
              <a:gd name="T49" fmla="*/ 41 h 223"/>
              <a:gd name="T50" fmla="*/ 148 w 163"/>
              <a:gd name="T51" fmla="*/ 41 h 223"/>
              <a:gd name="T52" fmla="*/ 148 w 163"/>
              <a:gd name="T53" fmla="*/ 141 h 223"/>
              <a:gd name="T54" fmla="*/ 39 w 163"/>
              <a:gd name="T55" fmla="*/ 13 h 223"/>
              <a:gd name="T56" fmla="*/ 124 w 163"/>
              <a:gd name="T57" fmla="*/ 13 h 223"/>
              <a:gd name="T58" fmla="*/ 124 w 163"/>
              <a:gd name="T59" fmla="*/ 25 h 223"/>
              <a:gd name="T60" fmla="*/ 39 w 163"/>
              <a:gd name="T61" fmla="*/ 25 h 223"/>
              <a:gd name="T62" fmla="*/ 39 w 163"/>
              <a:gd name="T63" fmla="*/ 13 h 223"/>
              <a:gd name="T64" fmla="*/ 15 w 163"/>
              <a:gd name="T65" fmla="*/ 41 h 223"/>
              <a:gd name="T66" fmla="*/ 75 w 163"/>
              <a:gd name="T67" fmla="*/ 41 h 223"/>
              <a:gd name="T68" fmla="*/ 75 w 163"/>
              <a:gd name="T69" fmla="*/ 141 h 223"/>
              <a:gd name="T70" fmla="*/ 63 w 163"/>
              <a:gd name="T71" fmla="*/ 141 h 223"/>
              <a:gd name="T72" fmla="*/ 27 w 163"/>
              <a:gd name="T73" fmla="*/ 141 h 223"/>
              <a:gd name="T74" fmla="*/ 15 w 163"/>
              <a:gd name="T75" fmla="*/ 141 h 223"/>
              <a:gd name="T76" fmla="*/ 15 w 163"/>
              <a:gd name="T77" fmla="*/ 41 h 223"/>
              <a:gd name="T78" fmla="*/ 15 w 163"/>
              <a:gd name="T79" fmla="*/ 158 h 223"/>
              <a:gd name="T80" fmla="*/ 47 w 163"/>
              <a:gd name="T81" fmla="*/ 158 h 223"/>
              <a:gd name="T82" fmla="*/ 47 w 163"/>
              <a:gd name="T83" fmla="*/ 175 h 223"/>
              <a:gd name="T84" fmla="*/ 15 w 163"/>
              <a:gd name="T85" fmla="*/ 175 h 223"/>
              <a:gd name="T86" fmla="*/ 15 w 163"/>
              <a:gd name="T87" fmla="*/ 15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3" h="223">
                <a:moveTo>
                  <a:pt x="7" y="223"/>
                </a:moveTo>
                <a:cubicBezTo>
                  <a:pt x="32" y="223"/>
                  <a:pt x="32" y="223"/>
                  <a:pt x="32" y="223"/>
                </a:cubicBezTo>
                <a:cubicBezTo>
                  <a:pt x="36" y="223"/>
                  <a:pt x="39" y="220"/>
                  <a:pt x="39" y="216"/>
                </a:cubicBezTo>
                <a:cubicBezTo>
                  <a:pt x="39" y="196"/>
                  <a:pt x="39" y="196"/>
                  <a:pt x="39" y="196"/>
                </a:cubicBezTo>
                <a:cubicBezTo>
                  <a:pt x="124" y="196"/>
                  <a:pt x="124" y="196"/>
                  <a:pt x="124" y="196"/>
                </a:cubicBezTo>
                <a:cubicBezTo>
                  <a:pt x="124" y="216"/>
                  <a:pt x="124" y="216"/>
                  <a:pt x="124" y="216"/>
                </a:cubicBezTo>
                <a:cubicBezTo>
                  <a:pt x="124" y="220"/>
                  <a:pt x="127" y="223"/>
                  <a:pt x="131" y="223"/>
                </a:cubicBezTo>
                <a:cubicBezTo>
                  <a:pt x="156" y="223"/>
                  <a:pt x="156" y="223"/>
                  <a:pt x="156" y="223"/>
                </a:cubicBezTo>
                <a:cubicBezTo>
                  <a:pt x="160" y="223"/>
                  <a:pt x="163" y="220"/>
                  <a:pt x="163" y="216"/>
                </a:cubicBezTo>
                <a:cubicBezTo>
                  <a:pt x="163" y="196"/>
                  <a:pt x="163" y="196"/>
                  <a:pt x="163" y="196"/>
                </a:cubicBezTo>
                <a:cubicBezTo>
                  <a:pt x="163" y="182"/>
                  <a:pt x="163" y="182"/>
                  <a:pt x="163" y="182"/>
                </a:cubicBezTo>
                <a:cubicBezTo>
                  <a:pt x="163" y="0"/>
                  <a:pt x="163" y="0"/>
                  <a:pt x="16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20"/>
                  <a:pt x="4" y="223"/>
                  <a:pt x="7" y="223"/>
                </a:cubicBezTo>
                <a:close/>
                <a:moveTo>
                  <a:pt x="148" y="175"/>
                </a:moveTo>
                <a:cubicBezTo>
                  <a:pt x="116" y="175"/>
                  <a:pt x="116" y="175"/>
                  <a:pt x="116" y="175"/>
                </a:cubicBezTo>
                <a:cubicBezTo>
                  <a:pt x="116" y="158"/>
                  <a:pt x="116" y="158"/>
                  <a:pt x="116" y="158"/>
                </a:cubicBezTo>
                <a:cubicBezTo>
                  <a:pt x="148" y="158"/>
                  <a:pt x="148" y="158"/>
                  <a:pt x="148" y="158"/>
                </a:cubicBezTo>
                <a:cubicBezTo>
                  <a:pt x="148" y="175"/>
                  <a:pt x="148" y="175"/>
                  <a:pt x="148" y="175"/>
                </a:cubicBezTo>
                <a:close/>
                <a:moveTo>
                  <a:pt x="148" y="141"/>
                </a:moveTo>
                <a:cubicBezTo>
                  <a:pt x="88" y="141"/>
                  <a:pt x="88" y="141"/>
                  <a:pt x="88" y="141"/>
                </a:cubicBezTo>
                <a:cubicBezTo>
                  <a:pt x="88" y="41"/>
                  <a:pt x="88" y="41"/>
                  <a:pt x="88" y="41"/>
                </a:cubicBezTo>
                <a:cubicBezTo>
                  <a:pt x="148" y="41"/>
                  <a:pt x="148" y="41"/>
                  <a:pt x="148" y="41"/>
                </a:cubicBezTo>
                <a:lnTo>
                  <a:pt x="148" y="141"/>
                </a:lnTo>
                <a:close/>
                <a:moveTo>
                  <a:pt x="39" y="13"/>
                </a:moveTo>
                <a:cubicBezTo>
                  <a:pt x="124" y="13"/>
                  <a:pt x="124" y="13"/>
                  <a:pt x="124" y="13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39" y="25"/>
                  <a:pt x="39" y="25"/>
                  <a:pt x="39" y="25"/>
                </a:cubicBezTo>
                <a:lnTo>
                  <a:pt x="39" y="13"/>
                </a:lnTo>
                <a:close/>
                <a:moveTo>
                  <a:pt x="15" y="41"/>
                </a:moveTo>
                <a:cubicBezTo>
                  <a:pt x="75" y="41"/>
                  <a:pt x="75" y="41"/>
                  <a:pt x="75" y="41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15" y="141"/>
                  <a:pt x="15" y="141"/>
                  <a:pt x="15" y="141"/>
                </a:cubicBezTo>
                <a:lnTo>
                  <a:pt x="15" y="41"/>
                </a:lnTo>
                <a:close/>
                <a:moveTo>
                  <a:pt x="15" y="158"/>
                </a:moveTo>
                <a:cubicBezTo>
                  <a:pt x="47" y="158"/>
                  <a:pt x="47" y="158"/>
                  <a:pt x="47" y="158"/>
                </a:cubicBezTo>
                <a:cubicBezTo>
                  <a:pt x="47" y="175"/>
                  <a:pt x="47" y="175"/>
                  <a:pt x="47" y="175"/>
                </a:cubicBezTo>
                <a:cubicBezTo>
                  <a:pt x="15" y="175"/>
                  <a:pt x="15" y="175"/>
                  <a:pt x="15" y="175"/>
                </a:cubicBezTo>
                <a:lnTo>
                  <a:pt x="15" y="15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131"/>
          <p:cNvSpPr>
            <a:spLocks noEditPoints="1"/>
          </p:cNvSpPr>
          <p:nvPr/>
        </p:nvSpPr>
        <p:spPr bwMode="auto">
          <a:xfrm>
            <a:off x="4403589" y="2648900"/>
            <a:ext cx="527050" cy="449263"/>
          </a:xfrm>
          <a:custGeom>
            <a:avLst/>
            <a:gdLst>
              <a:gd name="T0" fmla="*/ 11 w 240"/>
              <a:gd name="T1" fmla="*/ 205 h 205"/>
              <a:gd name="T2" fmla="*/ 46 w 240"/>
              <a:gd name="T3" fmla="*/ 205 h 205"/>
              <a:gd name="T4" fmla="*/ 57 w 240"/>
              <a:gd name="T5" fmla="*/ 194 h 205"/>
              <a:gd name="T6" fmla="*/ 57 w 240"/>
              <a:gd name="T7" fmla="*/ 167 h 205"/>
              <a:gd name="T8" fmla="*/ 183 w 240"/>
              <a:gd name="T9" fmla="*/ 167 h 205"/>
              <a:gd name="T10" fmla="*/ 183 w 240"/>
              <a:gd name="T11" fmla="*/ 194 h 205"/>
              <a:gd name="T12" fmla="*/ 194 w 240"/>
              <a:gd name="T13" fmla="*/ 205 h 205"/>
              <a:gd name="T14" fmla="*/ 229 w 240"/>
              <a:gd name="T15" fmla="*/ 205 h 205"/>
              <a:gd name="T16" fmla="*/ 240 w 240"/>
              <a:gd name="T17" fmla="*/ 194 h 205"/>
              <a:gd name="T18" fmla="*/ 240 w 240"/>
              <a:gd name="T19" fmla="*/ 167 h 205"/>
              <a:gd name="T20" fmla="*/ 240 w 240"/>
              <a:gd name="T21" fmla="*/ 167 h 205"/>
              <a:gd name="T22" fmla="*/ 240 w 240"/>
              <a:gd name="T23" fmla="*/ 84 h 205"/>
              <a:gd name="T24" fmla="*/ 216 w 240"/>
              <a:gd name="T25" fmla="*/ 58 h 205"/>
              <a:gd name="T26" fmla="*/ 208 w 240"/>
              <a:gd name="T27" fmla="*/ 15 h 205"/>
              <a:gd name="T28" fmla="*/ 147 w 240"/>
              <a:gd name="T29" fmla="*/ 15 h 205"/>
              <a:gd name="T30" fmla="*/ 147 w 240"/>
              <a:gd name="T31" fmla="*/ 0 h 205"/>
              <a:gd name="T32" fmla="*/ 94 w 240"/>
              <a:gd name="T33" fmla="*/ 0 h 205"/>
              <a:gd name="T34" fmla="*/ 94 w 240"/>
              <a:gd name="T35" fmla="*/ 15 h 205"/>
              <a:gd name="T36" fmla="*/ 32 w 240"/>
              <a:gd name="T37" fmla="*/ 15 h 205"/>
              <a:gd name="T38" fmla="*/ 24 w 240"/>
              <a:gd name="T39" fmla="*/ 58 h 205"/>
              <a:gd name="T40" fmla="*/ 0 w 240"/>
              <a:gd name="T41" fmla="*/ 84 h 205"/>
              <a:gd name="T42" fmla="*/ 0 w 240"/>
              <a:gd name="T43" fmla="*/ 161 h 205"/>
              <a:gd name="T44" fmla="*/ 0 w 240"/>
              <a:gd name="T45" fmla="*/ 167 h 205"/>
              <a:gd name="T46" fmla="*/ 0 w 240"/>
              <a:gd name="T47" fmla="*/ 194 h 205"/>
              <a:gd name="T48" fmla="*/ 11 w 240"/>
              <a:gd name="T49" fmla="*/ 205 h 205"/>
              <a:gd name="T50" fmla="*/ 219 w 240"/>
              <a:gd name="T51" fmla="*/ 123 h 205"/>
              <a:gd name="T52" fmla="*/ 219 w 240"/>
              <a:gd name="T53" fmla="*/ 148 h 205"/>
              <a:gd name="T54" fmla="*/ 171 w 240"/>
              <a:gd name="T55" fmla="*/ 148 h 205"/>
              <a:gd name="T56" fmla="*/ 171 w 240"/>
              <a:gd name="T57" fmla="*/ 123 h 205"/>
              <a:gd name="T58" fmla="*/ 219 w 240"/>
              <a:gd name="T59" fmla="*/ 123 h 205"/>
              <a:gd name="T60" fmla="*/ 46 w 240"/>
              <a:gd name="T61" fmla="*/ 31 h 205"/>
              <a:gd name="T62" fmla="*/ 195 w 240"/>
              <a:gd name="T63" fmla="*/ 31 h 205"/>
              <a:gd name="T64" fmla="*/ 201 w 240"/>
              <a:gd name="T65" fmla="*/ 69 h 205"/>
              <a:gd name="T66" fmla="*/ 40 w 240"/>
              <a:gd name="T67" fmla="*/ 69 h 205"/>
              <a:gd name="T68" fmla="*/ 46 w 240"/>
              <a:gd name="T69" fmla="*/ 31 h 205"/>
              <a:gd name="T70" fmla="*/ 22 w 240"/>
              <a:gd name="T71" fmla="*/ 123 h 205"/>
              <a:gd name="T72" fmla="*/ 70 w 240"/>
              <a:gd name="T73" fmla="*/ 123 h 205"/>
              <a:gd name="T74" fmla="*/ 70 w 240"/>
              <a:gd name="T75" fmla="*/ 148 h 205"/>
              <a:gd name="T76" fmla="*/ 22 w 240"/>
              <a:gd name="T77" fmla="*/ 148 h 205"/>
              <a:gd name="T78" fmla="*/ 22 w 240"/>
              <a:gd name="T79" fmla="*/ 12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0" h="205">
                <a:moveTo>
                  <a:pt x="11" y="205"/>
                </a:moveTo>
                <a:cubicBezTo>
                  <a:pt x="46" y="205"/>
                  <a:pt x="46" y="205"/>
                  <a:pt x="46" y="205"/>
                </a:cubicBezTo>
                <a:cubicBezTo>
                  <a:pt x="52" y="205"/>
                  <a:pt x="57" y="201"/>
                  <a:pt x="57" y="194"/>
                </a:cubicBezTo>
                <a:cubicBezTo>
                  <a:pt x="57" y="167"/>
                  <a:pt x="57" y="167"/>
                  <a:pt x="57" y="167"/>
                </a:cubicBezTo>
                <a:cubicBezTo>
                  <a:pt x="183" y="167"/>
                  <a:pt x="183" y="167"/>
                  <a:pt x="183" y="167"/>
                </a:cubicBezTo>
                <a:cubicBezTo>
                  <a:pt x="183" y="194"/>
                  <a:pt x="183" y="194"/>
                  <a:pt x="183" y="194"/>
                </a:cubicBezTo>
                <a:cubicBezTo>
                  <a:pt x="183" y="201"/>
                  <a:pt x="188" y="205"/>
                  <a:pt x="194" y="205"/>
                </a:cubicBezTo>
                <a:cubicBezTo>
                  <a:pt x="229" y="205"/>
                  <a:pt x="229" y="205"/>
                  <a:pt x="229" y="205"/>
                </a:cubicBezTo>
                <a:cubicBezTo>
                  <a:pt x="236" y="205"/>
                  <a:pt x="240" y="201"/>
                  <a:pt x="240" y="194"/>
                </a:cubicBezTo>
                <a:cubicBezTo>
                  <a:pt x="240" y="167"/>
                  <a:pt x="240" y="167"/>
                  <a:pt x="240" y="167"/>
                </a:cubicBezTo>
                <a:cubicBezTo>
                  <a:pt x="240" y="167"/>
                  <a:pt x="240" y="167"/>
                  <a:pt x="240" y="167"/>
                </a:cubicBezTo>
                <a:cubicBezTo>
                  <a:pt x="240" y="84"/>
                  <a:pt x="240" y="84"/>
                  <a:pt x="240" y="84"/>
                </a:cubicBezTo>
                <a:cubicBezTo>
                  <a:pt x="216" y="58"/>
                  <a:pt x="216" y="58"/>
                  <a:pt x="216" y="58"/>
                </a:cubicBezTo>
                <a:cubicBezTo>
                  <a:pt x="208" y="15"/>
                  <a:pt x="208" y="15"/>
                  <a:pt x="208" y="15"/>
                </a:cubicBezTo>
                <a:cubicBezTo>
                  <a:pt x="147" y="15"/>
                  <a:pt x="147" y="15"/>
                  <a:pt x="147" y="15"/>
                </a:cubicBezTo>
                <a:cubicBezTo>
                  <a:pt x="147" y="0"/>
                  <a:pt x="147" y="0"/>
                  <a:pt x="147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15"/>
                  <a:pt x="94" y="15"/>
                  <a:pt x="94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24" y="58"/>
                  <a:pt x="24" y="58"/>
                  <a:pt x="24" y="58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01"/>
                  <a:pt x="5" y="205"/>
                  <a:pt x="11" y="205"/>
                </a:cubicBezTo>
                <a:close/>
                <a:moveTo>
                  <a:pt x="219" y="123"/>
                </a:moveTo>
                <a:cubicBezTo>
                  <a:pt x="219" y="148"/>
                  <a:pt x="219" y="148"/>
                  <a:pt x="219" y="148"/>
                </a:cubicBezTo>
                <a:cubicBezTo>
                  <a:pt x="171" y="148"/>
                  <a:pt x="171" y="148"/>
                  <a:pt x="171" y="148"/>
                </a:cubicBezTo>
                <a:cubicBezTo>
                  <a:pt x="171" y="123"/>
                  <a:pt x="171" y="123"/>
                  <a:pt x="171" y="123"/>
                </a:cubicBezTo>
                <a:cubicBezTo>
                  <a:pt x="219" y="123"/>
                  <a:pt x="219" y="123"/>
                  <a:pt x="219" y="123"/>
                </a:cubicBezTo>
                <a:close/>
                <a:moveTo>
                  <a:pt x="46" y="31"/>
                </a:moveTo>
                <a:cubicBezTo>
                  <a:pt x="195" y="31"/>
                  <a:pt x="195" y="31"/>
                  <a:pt x="195" y="31"/>
                </a:cubicBezTo>
                <a:cubicBezTo>
                  <a:pt x="201" y="69"/>
                  <a:pt x="201" y="69"/>
                  <a:pt x="201" y="69"/>
                </a:cubicBezTo>
                <a:cubicBezTo>
                  <a:pt x="40" y="69"/>
                  <a:pt x="40" y="69"/>
                  <a:pt x="40" y="69"/>
                </a:cubicBezTo>
                <a:lnTo>
                  <a:pt x="46" y="31"/>
                </a:lnTo>
                <a:close/>
                <a:moveTo>
                  <a:pt x="22" y="123"/>
                </a:moveTo>
                <a:cubicBezTo>
                  <a:pt x="70" y="123"/>
                  <a:pt x="70" y="123"/>
                  <a:pt x="70" y="123"/>
                </a:cubicBezTo>
                <a:cubicBezTo>
                  <a:pt x="70" y="148"/>
                  <a:pt x="70" y="148"/>
                  <a:pt x="70" y="148"/>
                </a:cubicBezTo>
                <a:cubicBezTo>
                  <a:pt x="22" y="148"/>
                  <a:pt x="22" y="148"/>
                  <a:pt x="22" y="148"/>
                </a:cubicBezTo>
                <a:lnTo>
                  <a:pt x="22" y="12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1" name="Freeform 86"/>
          <p:cNvSpPr/>
          <p:nvPr/>
        </p:nvSpPr>
        <p:spPr bwMode="auto">
          <a:xfrm>
            <a:off x="7166873" y="2635194"/>
            <a:ext cx="500063" cy="515938"/>
          </a:xfrm>
          <a:custGeom>
            <a:avLst/>
            <a:gdLst>
              <a:gd name="T0" fmla="*/ 115 w 228"/>
              <a:gd name="T1" fmla="*/ 0 h 235"/>
              <a:gd name="T2" fmla="*/ 90 w 228"/>
              <a:gd name="T3" fmla="*/ 51 h 235"/>
              <a:gd name="T4" fmla="*/ 90 w 228"/>
              <a:gd name="T5" fmla="*/ 87 h 235"/>
              <a:gd name="T6" fmla="*/ 0 w 228"/>
              <a:gd name="T7" fmla="*/ 124 h 235"/>
              <a:gd name="T8" fmla="*/ 0 w 228"/>
              <a:gd name="T9" fmla="*/ 150 h 235"/>
              <a:gd name="T10" fmla="*/ 90 w 228"/>
              <a:gd name="T11" fmla="*/ 132 h 235"/>
              <a:gd name="T12" fmla="*/ 90 w 228"/>
              <a:gd name="T13" fmla="*/ 182 h 235"/>
              <a:gd name="T14" fmla="*/ 51 w 228"/>
              <a:gd name="T15" fmla="*/ 210 h 235"/>
              <a:gd name="T16" fmla="*/ 51 w 228"/>
              <a:gd name="T17" fmla="*/ 235 h 235"/>
              <a:gd name="T18" fmla="*/ 115 w 228"/>
              <a:gd name="T19" fmla="*/ 213 h 235"/>
              <a:gd name="T20" fmla="*/ 177 w 228"/>
              <a:gd name="T21" fmla="*/ 235 h 235"/>
              <a:gd name="T22" fmla="*/ 177 w 228"/>
              <a:gd name="T23" fmla="*/ 210 h 235"/>
              <a:gd name="T24" fmla="*/ 141 w 228"/>
              <a:gd name="T25" fmla="*/ 182 h 235"/>
              <a:gd name="T26" fmla="*/ 141 w 228"/>
              <a:gd name="T27" fmla="*/ 132 h 235"/>
              <a:gd name="T28" fmla="*/ 228 w 228"/>
              <a:gd name="T29" fmla="*/ 150 h 235"/>
              <a:gd name="T30" fmla="*/ 228 w 228"/>
              <a:gd name="T31" fmla="*/ 124 h 235"/>
              <a:gd name="T32" fmla="*/ 141 w 228"/>
              <a:gd name="T33" fmla="*/ 87 h 235"/>
              <a:gd name="T34" fmla="*/ 141 w 228"/>
              <a:gd name="T35" fmla="*/ 51 h 235"/>
              <a:gd name="T36" fmla="*/ 115 w 228"/>
              <a:gd name="T37" fmla="*/ 0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8" h="235">
                <a:moveTo>
                  <a:pt x="115" y="0"/>
                </a:moveTo>
                <a:cubicBezTo>
                  <a:pt x="101" y="0"/>
                  <a:pt x="90" y="37"/>
                  <a:pt x="90" y="51"/>
                </a:cubicBezTo>
                <a:cubicBezTo>
                  <a:pt x="90" y="87"/>
                  <a:pt x="90" y="87"/>
                  <a:pt x="90" y="87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50"/>
                  <a:pt x="0" y="150"/>
                  <a:pt x="0" y="150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82"/>
                  <a:pt x="90" y="182"/>
                  <a:pt x="90" y="182"/>
                </a:cubicBezTo>
                <a:cubicBezTo>
                  <a:pt x="51" y="210"/>
                  <a:pt x="51" y="210"/>
                  <a:pt x="51" y="210"/>
                </a:cubicBezTo>
                <a:cubicBezTo>
                  <a:pt x="51" y="235"/>
                  <a:pt x="51" y="235"/>
                  <a:pt x="51" y="235"/>
                </a:cubicBezTo>
                <a:cubicBezTo>
                  <a:pt x="115" y="213"/>
                  <a:pt x="115" y="213"/>
                  <a:pt x="115" y="213"/>
                </a:cubicBezTo>
                <a:cubicBezTo>
                  <a:pt x="177" y="235"/>
                  <a:pt x="177" y="235"/>
                  <a:pt x="177" y="235"/>
                </a:cubicBezTo>
                <a:cubicBezTo>
                  <a:pt x="177" y="210"/>
                  <a:pt x="177" y="210"/>
                  <a:pt x="177" y="210"/>
                </a:cubicBezTo>
                <a:cubicBezTo>
                  <a:pt x="141" y="182"/>
                  <a:pt x="141" y="182"/>
                  <a:pt x="141" y="182"/>
                </a:cubicBezTo>
                <a:cubicBezTo>
                  <a:pt x="141" y="132"/>
                  <a:pt x="141" y="132"/>
                  <a:pt x="141" y="132"/>
                </a:cubicBezTo>
                <a:cubicBezTo>
                  <a:pt x="228" y="150"/>
                  <a:pt x="228" y="150"/>
                  <a:pt x="228" y="150"/>
                </a:cubicBezTo>
                <a:cubicBezTo>
                  <a:pt x="228" y="124"/>
                  <a:pt x="228" y="124"/>
                  <a:pt x="228" y="124"/>
                </a:cubicBezTo>
                <a:cubicBezTo>
                  <a:pt x="141" y="87"/>
                  <a:pt x="141" y="87"/>
                  <a:pt x="141" y="87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41" y="37"/>
                  <a:pt x="129" y="0"/>
                  <a:pt x="11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2" name="PA_任意多边形 11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9973688" y="2655535"/>
            <a:ext cx="422242" cy="44999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3" name="PA_组合 79"/>
          <p:cNvGrpSpPr/>
          <p:nvPr>
            <p:custDataLst>
              <p:tags r:id="rId11"/>
            </p:custDataLst>
          </p:nvPr>
        </p:nvGrpSpPr>
        <p:grpSpPr>
          <a:xfrm>
            <a:off x="9192039" y="3311970"/>
            <a:ext cx="2016723" cy="2527653"/>
            <a:chOff x="522514" y="3027330"/>
            <a:chExt cx="1512542" cy="1440160"/>
          </a:xfrm>
        </p:grpSpPr>
        <p:sp>
          <p:nvSpPr>
            <p:cNvPr id="34" name="矩形 3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PA_矩形 62"/>
          <p:cNvSpPr/>
          <p:nvPr>
            <p:custDataLst>
              <p:tags r:id="rId12"/>
            </p:custDataLst>
          </p:nvPr>
        </p:nvSpPr>
        <p:spPr>
          <a:xfrm>
            <a:off x="9577912" y="4210350"/>
            <a:ext cx="121379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课程技术总结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PA_矩形 67"/>
          <p:cNvSpPr/>
          <p:nvPr>
            <p:custDataLst>
              <p:tags r:id="rId13"/>
            </p:custDataLst>
          </p:nvPr>
        </p:nvSpPr>
        <p:spPr>
          <a:xfrm>
            <a:off x="9702135" y="343935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PA_矩形 60"/>
          <p:cNvSpPr/>
          <p:nvPr>
            <p:custDataLst>
              <p:tags r:id="rId14"/>
            </p:custDataLst>
          </p:nvPr>
        </p:nvSpPr>
        <p:spPr>
          <a:xfrm>
            <a:off x="1025819" y="4032448"/>
            <a:ext cx="2016722" cy="1018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en-US" altLang="zh-CN" sz="1335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Drawable</a:t>
            </a:r>
            <a:r>
              <a:rPr lang="zh-CN" altLang="en-US" sz="1335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是什么？</a:t>
            </a:r>
            <a:endParaRPr lang="zh-CN" altLang="en-US" sz="1335" dirty="0" err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en-US" altLang="zh-CN" sz="1335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Drawable vs View</a:t>
            </a:r>
            <a:endParaRPr lang="en-US" altLang="zh-CN" sz="1335" dirty="0" err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335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自定义</a:t>
            </a:r>
            <a:r>
              <a:rPr lang="en-US" altLang="zh-CN" sz="1335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Drawable</a:t>
            </a:r>
            <a:endParaRPr lang="en-US" altLang="zh-CN" sz="1335" dirty="0" err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7925" y="2552483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矩形 60"/>
          <p:cNvSpPr/>
          <p:nvPr>
            <p:custDataLst>
              <p:tags r:id="rId15"/>
            </p:custDataLst>
          </p:nvPr>
        </p:nvSpPr>
        <p:spPr>
          <a:xfrm>
            <a:off x="6391905" y="4032449"/>
            <a:ext cx="2441676" cy="362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1" grpId="0"/>
      <p:bldP spid="65" grpId="0"/>
      <p:bldP spid="66" grpId="0"/>
      <p:bldP spid="27" grpId="0"/>
      <p:bldP spid="32" grpId="0" bldLvl="0" animBg="1"/>
      <p:bldP spid="37" grpId="0" animBg="1" autoUpdateAnimBg="0"/>
      <p:bldP spid="38" grpId="0"/>
      <p:bldP spid="40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Drawalbe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79145" y="1007745"/>
            <a:ext cx="10591800" cy="534479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Drawable是什么？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20090" lvl="1" indent="-360045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一种可以在Canvas上进行绘制的抽象的概念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Drawable的优点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20090" lvl="1" indent="-360045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使用简单，比自定义View成本低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20090" lvl="1" indent="-360045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非图片类的Drawable所占空间小，能减小apk大小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自定义Drawable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20090" lvl="1" indent="-360045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一般作为ImageView的图像来显示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20090" lvl="1" indent="-360045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另一个是作为View的背景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20090" lvl="1" indent="-360045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自定义Drawable主要就是实现draw方法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20090" lvl="1" indent="-360045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setAlpha、setColorFilter、getOpacity也需要重写，但是模板固定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20090" lvl="1" indent="-360045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当自定义Drawable有固定大小时(比如绘制一张图片)，需要重写getIntrinsicWidth()/getIntrinsicHeight()方法(默认返回-1)，会影响到View的wrap_content布局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20090" lvl="1" indent="-360045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内部固定大小不等于Drawable的实际区域大小，getBounds能获得实际区域大小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动画分解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306195"/>
            <a:ext cx="7408545" cy="4475480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4"/>
            </p:custDataLst>
          </p:nvPr>
        </p:nvSpPr>
        <p:spPr>
          <a:xfrm>
            <a:off x="8122920" y="1568450"/>
            <a:ext cx="3825875" cy="227774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小鱼的身体各个部件都是简单的半透明几何图形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各个部件都可以活动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从头到尾方向的部件摆动幅度越来越大、频率越来越高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鱼身角度计算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4J$OQY~}JW[UB]K(P63T@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840" y="1391285"/>
            <a:ext cx="5648325" cy="432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坐标与角度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 descr="$S(%HLNTPH8{UFJ_H(@[Z]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380" y="1496695"/>
            <a:ext cx="3864610" cy="3455670"/>
          </a:xfrm>
          <a:prstGeom prst="rect">
            <a:avLst/>
          </a:prstGeom>
        </p:spPr>
      </p:pic>
      <p:pic>
        <p:nvPicPr>
          <p:cNvPr id="4" name="图片 3" descr="NFE9M7KGXTEPLSLROCTTS)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" y="1007745"/>
            <a:ext cx="7412990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中的角度和弧度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1094105"/>
            <a:ext cx="3514725" cy="5176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1093470"/>
            <a:ext cx="4105275" cy="5177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780" y="2311400"/>
            <a:ext cx="2752725" cy="1743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99780" y="153352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rad 是弧度， deg 是角度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99780" y="41871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Math.toRadians(angle)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4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164e63c-2a0c-4fc8-9325-32af9ceb5637}"/>
  <p:tag name="KSO_WM_UNIT_TEXTBOXSTYLE_INDEX" val="15"/>
  <p:tag name="KSO_WM_UNIT_TEXTBOXSTYLE_TYPE" val="MultOutline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d8d6db29-1224-4a88-b96c-b2c34b2d4af5}"/>
  <p:tag name="KSO_WM_UNIT_TEXTBOXSTYLE_INDEX" val="15"/>
  <p:tag name="KSO_WM_UNIT_TEXTBOXSTYLE_TYPE" val="MultPara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436bfe59-da4f-4482-8bd4-7b61344a8cad}"/>
  <p:tag name="KSO_WM_UNIT_TEXTBOXSTYLE_INDEX" val="14"/>
  <p:tag name="KSO_WM_UNIT_TEXTBOXSTYLE_TYPE" val="MultOutline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KSO_WM_DOC_GUID" val="{ebae741e-f6be-4508-b345-b70f422bb642}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2728</Words>
  <Application>WPS 演示</Application>
  <PresentationFormat>宽屏</PresentationFormat>
  <Paragraphs>233</Paragraphs>
  <Slides>34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Impact</vt:lpstr>
      <vt:lpstr>Arial Unicode MS</vt:lpstr>
      <vt:lpstr>Roboto condensed</vt:lpstr>
      <vt:lpstr>Segoe Print</vt:lpstr>
      <vt:lpstr>等线 Light</vt:lpstr>
      <vt:lpstr>Wingdings</vt:lpstr>
      <vt:lpstr>Segoe UI</vt:lpstr>
      <vt:lpstr>WPS-Bullets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5141</cp:revision>
  <dcterms:created xsi:type="dcterms:W3CDTF">2016-08-30T15:34:00Z</dcterms:created>
  <dcterms:modified xsi:type="dcterms:W3CDTF">2019-07-14T09:52:49Z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